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aleway-italic.fntdata"/><Relationship Id="rId6" Type="http://schemas.openxmlformats.org/officeDocument/2006/relationships/slide" Target="slides/slide2.xml"/><Relationship Id="rId18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xxRVt9euOgnZy74XdjZjg0lMcHhFQcJ1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cT9t7sIQvWqkNBOP6zsRO1iWyWf3p2g5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311700" y="1322450"/>
            <a:ext cx="8523600" cy="16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 Detection with CNN &amp; RNN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311700" y="3103650"/>
            <a:ext cx="85206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Shen Chen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Spencer </a:t>
            </a:r>
            <a:r>
              <a:rPr lang="en" sz="2000"/>
              <a:t>Pozder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Yang Liu</a:t>
            </a:r>
            <a:endParaRPr sz="2000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750" y="468250"/>
            <a:ext cx="2184601" cy="17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03650"/>
            <a:ext cx="6583800" cy="15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Frames for Comparison</a:t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111" y="1446150"/>
            <a:ext cx="6637888" cy="13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100" y="3133520"/>
            <a:ext cx="6637900" cy="1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851750" y="1864600"/>
            <a:ext cx="117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Only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851750" y="3551975"/>
            <a:ext cx="117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+ CNN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112075" y="1379150"/>
            <a:ext cx="2766300" cy="29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CNN:</a:t>
            </a:r>
            <a:endParaRPr sz="1500"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Do prediction depending only on the geometry of the current image.</a:t>
            </a:r>
            <a:endParaRPr sz="1200"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May have better understanding of the lane in certain frames</a:t>
            </a:r>
            <a:endParaRPr sz="1200"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Performs bad in many challenging cases like going across shadow of a bridge</a:t>
            </a:r>
            <a:endParaRPr sz="12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 of both CNN &amp; RNN Models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44525" y="1379150"/>
            <a:ext cx="2766300" cy="29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</a:t>
            </a:r>
            <a:r>
              <a:rPr lang="en" sz="1500"/>
              <a:t>NN:</a:t>
            </a:r>
            <a:endParaRPr sz="1500"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Predict lanes with help of recurrence</a:t>
            </a:r>
            <a:endParaRPr sz="1200"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May have better understanding of the lane in frames with less visual information than previous frame(s)</a:t>
            </a:r>
            <a:endParaRPr sz="1200"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Helps to perform better in challenging situations</a:t>
            </a:r>
            <a:endParaRPr sz="120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25" y="2697898"/>
            <a:ext cx="1705725" cy="92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075" y="1650325"/>
            <a:ext cx="1644625" cy="8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925" y="1650325"/>
            <a:ext cx="1644625" cy="8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925" y="2714500"/>
            <a:ext cx="1644625" cy="8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2556725" y="2332650"/>
            <a:ext cx="40341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/>
              <a:t>THANK YOU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Our Goals &amp; Achievement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729450" y="1452400"/>
            <a:ext cx="768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Framework we used: Tensorflow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  Approach: CNN + RNN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</a:t>
            </a:r>
            <a:r>
              <a:rPr lang="en"/>
              <a:t>of CNN we used: SegNet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of RNN we used: Self-Looping Neuron</a:t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475" y="1214643"/>
            <a:ext cx="1487800" cy="124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53" y="2135787"/>
            <a:ext cx="1487794" cy="11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b="3159" l="28767" r="1662" t="3643"/>
          <a:stretch/>
        </p:blipFill>
        <p:spPr>
          <a:xfrm>
            <a:off x="6259455" y="3228250"/>
            <a:ext cx="1981620" cy="11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Others’ Work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729450" y="1348525"/>
            <a:ext cx="7785600" cy="1122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 sz="1400"/>
              <a:t>ULane Dataset:</a:t>
            </a:r>
            <a:endParaRPr sz="1400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lane </a:t>
            </a:r>
            <a:r>
              <a:rPr lang="en" sz="1200"/>
              <a:t>dataset</a:t>
            </a:r>
            <a:r>
              <a:rPr lang="en" sz="1200"/>
              <a:t> collec</a:t>
            </a:r>
            <a:r>
              <a:rPr lang="en" sz="1200"/>
              <a:t>ted by The Chinese University of Hong Kong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Have lane data from ideal conditions and challenging conditions like night and bright light</a:t>
            </a:r>
            <a:endParaRPr sz="1200"/>
          </a:p>
        </p:txBody>
      </p:sp>
      <p:sp>
        <p:nvSpPr>
          <p:cNvPr id="112" name="Shape 112"/>
          <p:cNvSpPr/>
          <p:nvPr/>
        </p:nvSpPr>
        <p:spPr>
          <a:xfrm>
            <a:off x="679225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226125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2825275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372325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971375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6518425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7117475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75" y="2470575"/>
            <a:ext cx="6971650" cy="1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Others’ Work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729450" y="1333088"/>
            <a:ext cx="76887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Michael Virgo’s Lane Detection Project: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Used SegNet, which is good at </a:t>
            </a:r>
            <a:r>
              <a:rPr lang="en"/>
              <a:t>separating</a:t>
            </a:r>
            <a:r>
              <a:rPr lang="en"/>
              <a:t> objects in images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1600"/>
              </a:spcAft>
              <a:buSzPts val="1100"/>
              <a:buChar char="○"/>
            </a:pPr>
            <a:r>
              <a:rPr lang="en"/>
              <a:t>Used Keras and own labeled data</a:t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2736025"/>
            <a:ext cx="7688699" cy="17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679225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26125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825275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dataset to interface with model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729450" y="1333088"/>
            <a:ext cx="76887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Modify original labels to our labels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original labels are based on feature boundary points and line-representations of all lanes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1600"/>
              </a:spcAft>
              <a:buSzPts val="1100"/>
              <a:buChar char="○"/>
            </a:pPr>
            <a:r>
              <a:rPr lang="en"/>
              <a:t>Our labels are based on areas of the current lane that the vehicle is in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15261" r="0" t="0"/>
          <a:stretch/>
        </p:blipFill>
        <p:spPr>
          <a:xfrm>
            <a:off x="803775" y="2881175"/>
            <a:ext cx="3445750" cy="14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44" y="2881175"/>
            <a:ext cx="2769851" cy="15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dataset to our model’s interface</a:t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15088" t="15867"/>
          <a:stretch/>
        </p:blipFill>
        <p:spPr>
          <a:xfrm>
            <a:off x="3326261" y="1870825"/>
            <a:ext cx="1445375" cy="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11223" l="14285" r="14285" t="18802"/>
          <a:stretch/>
        </p:blipFill>
        <p:spPr>
          <a:xfrm>
            <a:off x="1191675" y="1870825"/>
            <a:ext cx="852756" cy="8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852750" y="1335625"/>
            <a:ext cx="153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ane boundary feature points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3283650" y="1335625"/>
            <a:ext cx="153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Filled Lane Label Images</a:t>
            </a:r>
            <a:endParaRPr/>
          </a:p>
        </p:txBody>
      </p:sp>
      <p:cxnSp>
        <p:nvCxnSpPr>
          <p:cNvPr id="165" name="Shape 165"/>
          <p:cNvCxnSpPr>
            <a:stCxn id="162" idx="3"/>
            <a:endCxn id="161" idx="1"/>
          </p:cNvCxnSpPr>
          <p:nvPr/>
        </p:nvCxnSpPr>
        <p:spPr>
          <a:xfrm>
            <a:off x="2044431" y="2288513"/>
            <a:ext cx="128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Shape 166"/>
          <p:cNvSpPr/>
          <p:nvPr/>
        </p:nvSpPr>
        <p:spPr>
          <a:xfrm>
            <a:off x="6053450" y="1870825"/>
            <a:ext cx="1956900" cy="19074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83F04"/>
                </a:solidFill>
              </a:rPr>
              <a:t>Training Model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852750" y="2807550"/>
            <a:ext cx="153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1620 * 840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3283638" y="2807550"/>
            <a:ext cx="153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Shrinked</a:t>
            </a:r>
            <a:r>
              <a:rPr lang="en"/>
              <a:t>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 * 80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 b="0" l="19367" r="0" t="22582"/>
          <a:stretch/>
        </p:blipFill>
        <p:spPr>
          <a:xfrm>
            <a:off x="812625" y="3444100"/>
            <a:ext cx="1610875" cy="9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3243462" y="3444100"/>
            <a:ext cx="1611000" cy="92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19367" r="0" t="22582"/>
          <a:stretch/>
        </p:blipFill>
        <p:spPr>
          <a:xfrm>
            <a:off x="3694525" y="3704345"/>
            <a:ext cx="708837" cy="40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>
            <a:stCxn id="169" idx="3"/>
            <a:endCxn id="170" idx="1"/>
          </p:cNvCxnSpPr>
          <p:nvPr/>
        </p:nvCxnSpPr>
        <p:spPr>
          <a:xfrm>
            <a:off x="2423500" y="3908725"/>
            <a:ext cx="8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Shape 173"/>
          <p:cNvCxnSpPr>
            <a:stCxn id="161" idx="3"/>
            <a:endCxn id="166" idx="2"/>
          </p:cNvCxnSpPr>
          <p:nvPr/>
        </p:nvCxnSpPr>
        <p:spPr>
          <a:xfrm>
            <a:off x="4771636" y="2288512"/>
            <a:ext cx="12819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Shape 174"/>
          <p:cNvCxnSpPr>
            <a:stCxn id="170" idx="3"/>
            <a:endCxn id="166" idx="2"/>
          </p:cNvCxnSpPr>
          <p:nvPr/>
        </p:nvCxnSpPr>
        <p:spPr>
          <a:xfrm flipH="1" rot="10800000">
            <a:off x="4854462" y="3063100"/>
            <a:ext cx="1199100" cy="8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Our Model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729450" y="1315700"/>
            <a:ext cx="7688700" cy="32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261025" y="198676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Conv-8</a:t>
            </a:r>
            <a:endParaRPr sz="1000"/>
          </a:p>
        </p:txBody>
      </p:sp>
      <p:sp>
        <p:nvSpPr>
          <p:cNvPr id="189" name="Shape 189"/>
          <p:cNvSpPr/>
          <p:nvPr/>
        </p:nvSpPr>
        <p:spPr>
          <a:xfrm>
            <a:off x="1261025" y="232391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Conv-16</a:t>
            </a:r>
            <a:endParaRPr sz="1200"/>
          </a:p>
        </p:txBody>
      </p:sp>
      <p:sp>
        <p:nvSpPr>
          <p:cNvPr id="190" name="Shape 190"/>
          <p:cNvSpPr/>
          <p:nvPr/>
        </p:nvSpPr>
        <p:spPr>
          <a:xfrm>
            <a:off x="1261025" y="266106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Conv-16</a:t>
            </a:r>
            <a:endParaRPr sz="1200"/>
          </a:p>
        </p:txBody>
      </p:sp>
      <p:sp>
        <p:nvSpPr>
          <p:cNvPr id="191" name="Shape 191"/>
          <p:cNvSpPr/>
          <p:nvPr/>
        </p:nvSpPr>
        <p:spPr>
          <a:xfrm>
            <a:off x="1261025" y="299821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Conv-32</a:t>
            </a:r>
            <a:endParaRPr sz="1200"/>
          </a:p>
        </p:txBody>
      </p:sp>
      <p:sp>
        <p:nvSpPr>
          <p:cNvPr id="192" name="Shape 192"/>
          <p:cNvSpPr/>
          <p:nvPr/>
        </p:nvSpPr>
        <p:spPr>
          <a:xfrm>
            <a:off x="1261025" y="333536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Conv-32</a:t>
            </a:r>
            <a:endParaRPr sz="1200"/>
          </a:p>
        </p:txBody>
      </p:sp>
      <p:sp>
        <p:nvSpPr>
          <p:cNvPr id="193" name="Shape 193"/>
          <p:cNvSpPr/>
          <p:nvPr/>
        </p:nvSpPr>
        <p:spPr>
          <a:xfrm>
            <a:off x="1261025" y="367251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194" name="Shape 194"/>
          <p:cNvSpPr/>
          <p:nvPr/>
        </p:nvSpPr>
        <p:spPr>
          <a:xfrm>
            <a:off x="1261025" y="4009663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195" name="Shape 195"/>
          <p:cNvSpPr/>
          <p:nvPr/>
        </p:nvSpPr>
        <p:spPr>
          <a:xfrm flipH="1">
            <a:off x="3386800" y="1986750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196" name="Shape 196"/>
          <p:cNvSpPr/>
          <p:nvPr/>
        </p:nvSpPr>
        <p:spPr>
          <a:xfrm flipH="1">
            <a:off x="3386800" y="2323900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197" name="Shape 197"/>
          <p:cNvSpPr/>
          <p:nvPr/>
        </p:nvSpPr>
        <p:spPr>
          <a:xfrm flipH="1">
            <a:off x="3386800" y="2661050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198" name="Shape 198"/>
          <p:cNvSpPr/>
          <p:nvPr/>
        </p:nvSpPr>
        <p:spPr>
          <a:xfrm flipH="1">
            <a:off x="3386800" y="3335350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199" name="Shape 199"/>
          <p:cNvSpPr/>
          <p:nvPr/>
        </p:nvSpPr>
        <p:spPr>
          <a:xfrm flipH="1">
            <a:off x="3386800" y="2998188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200" name="Shape 200"/>
          <p:cNvSpPr/>
          <p:nvPr/>
        </p:nvSpPr>
        <p:spPr>
          <a:xfrm flipH="1">
            <a:off x="3386800" y="3672500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201" name="Shape 201"/>
          <p:cNvSpPr/>
          <p:nvPr/>
        </p:nvSpPr>
        <p:spPr>
          <a:xfrm flipH="1">
            <a:off x="3386800" y="4009650"/>
            <a:ext cx="886200" cy="280200"/>
          </a:xfrm>
          <a:prstGeom prst="snip2DiagRect">
            <a:avLst>
              <a:gd fmla="val 0" name="adj1"/>
              <a:gd fmla="val 25135" name="adj2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Conv-64</a:t>
            </a:r>
            <a:endParaRPr sz="1200"/>
          </a:p>
        </p:txBody>
      </p:sp>
      <p:sp>
        <p:nvSpPr>
          <p:cNvPr id="202" name="Shape 202"/>
          <p:cNvSpPr/>
          <p:nvPr/>
        </p:nvSpPr>
        <p:spPr>
          <a:xfrm>
            <a:off x="755600" y="1442050"/>
            <a:ext cx="1896900" cy="4089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Layers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2881325" y="1442050"/>
            <a:ext cx="1896900" cy="4089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Deconvolutional Layers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5030025" y="1442050"/>
            <a:ext cx="1896900" cy="4089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Network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750425" y="1874900"/>
            <a:ext cx="2037650" cy="2562750"/>
          </a:xfrm>
          <a:custGeom>
            <a:pathLst>
              <a:path extrusionOk="0" h="102510" w="81506">
                <a:moveTo>
                  <a:pt x="0" y="96946"/>
                </a:moveTo>
                <a:cubicBezTo>
                  <a:pt x="2584" y="102113"/>
                  <a:pt x="12026" y="104035"/>
                  <a:pt x="16876" y="100896"/>
                </a:cubicBezTo>
                <a:cubicBezTo>
                  <a:pt x="22980" y="96946"/>
                  <a:pt x="25473" y="89087"/>
                  <a:pt x="28725" y="82584"/>
                </a:cubicBezTo>
                <a:cubicBezTo>
                  <a:pt x="40125" y="59787"/>
                  <a:pt x="32469" y="28740"/>
                  <a:pt x="48114" y="8618"/>
                </a:cubicBezTo>
                <a:cubicBezTo>
                  <a:pt x="53690" y="1447"/>
                  <a:pt x="64882" y="0"/>
                  <a:pt x="73966" y="0"/>
                </a:cubicBezTo>
                <a:cubicBezTo>
                  <a:pt x="76750" y="0"/>
                  <a:pt x="81506" y="807"/>
                  <a:pt x="81506" y="35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/>
          <p:nvPr/>
        </p:nvSpPr>
        <p:spPr>
          <a:xfrm>
            <a:off x="3698300" y="1883250"/>
            <a:ext cx="135550" cy="98325"/>
          </a:xfrm>
          <a:custGeom>
            <a:pathLst>
              <a:path extrusionOk="0" h="3933" w="5422">
                <a:moveTo>
                  <a:pt x="0" y="2155"/>
                </a:moveTo>
                <a:cubicBezTo>
                  <a:pt x="1628" y="2155"/>
                  <a:pt x="3516" y="4742"/>
                  <a:pt x="4667" y="3591"/>
                </a:cubicBezTo>
                <a:cubicBezTo>
                  <a:pt x="5530" y="2728"/>
                  <a:pt x="5386" y="1221"/>
                  <a:pt x="538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/>
          <p:nvPr/>
        </p:nvSpPr>
        <p:spPr>
          <a:xfrm>
            <a:off x="5229675" y="2433750"/>
            <a:ext cx="1497600" cy="14361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 = tanh(x)</a:t>
            </a:r>
            <a:endParaRPr/>
          </a:p>
        </p:txBody>
      </p:sp>
      <p:sp>
        <p:nvSpPr>
          <p:cNvPr id="208" name="Shape 208"/>
          <p:cNvSpPr/>
          <p:nvPr/>
        </p:nvSpPr>
        <p:spPr>
          <a:xfrm rot="10800000">
            <a:off x="3834026" y="2843067"/>
            <a:ext cx="1369930" cy="1624583"/>
          </a:xfrm>
          <a:custGeom>
            <a:pathLst>
              <a:path extrusionOk="0" h="69822" w="84019">
                <a:moveTo>
                  <a:pt x="0" y="65298"/>
                </a:moveTo>
                <a:cubicBezTo>
                  <a:pt x="3034" y="72884"/>
                  <a:pt x="19885" y="69943"/>
                  <a:pt x="24416" y="63144"/>
                </a:cubicBezTo>
                <a:cubicBezTo>
                  <a:pt x="35536" y="46456"/>
                  <a:pt x="32889" y="20900"/>
                  <a:pt x="48114" y="7849"/>
                </a:cubicBezTo>
                <a:cubicBezTo>
                  <a:pt x="51241" y="5169"/>
                  <a:pt x="54172" y="1666"/>
                  <a:pt x="58167" y="668"/>
                </a:cubicBezTo>
                <a:cubicBezTo>
                  <a:pt x="65500" y="-1165"/>
                  <a:pt x="74020" y="970"/>
                  <a:pt x="80429" y="4976"/>
                </a:cubicBezTo>
                <a:cubicBezTo>
                  <a:pt x="81729" y="5788"/>
                  <a:pt x="84019" y="6316"/>
                  <a:pt x="84019" y="78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/>
          <p:nvPr/>
        </p:nvSpPr>
        <p:spPr>
          <a:xfrm>
            <a:off x="5125287" y="2843759"/>
            <a:ext cx="104390" cy="148650"/>
          </a:xfrm>
          <a:custGeom>
            <a:pathLst>
              <a:path extrusionOk="0" h="5946" w="6426">
                <a:moveTo>
                  <a:pt x="6104" y="0"/>
                </a:moveTo>
                <a:cubicBezTo>
                  <a:pt x="6583" y="1915"/>
                  <a:pt x="6434" y="4862"/>
                  <a:pt x="4668" y="5745"/>
                </a:cubicBezTo>
                <a:cubicBezTo>
                  <a:pt x="3135" y="6511"/>
                  <a:pt x="1533" y="4357"/>
                  <a:pt x="0" y="35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/>
          <p:nvPr/>
        </p:nvSpPr>
        <p:spPr>
          <a:xfrm rot="10800000">
            <a:off x="5925438" y="4222550"/>
            <a:ext cx="138375" cy="143625"/>
          </a:xfrm>
          <a:custGeom>
            <a:pathLst>
              <a:path extrusionOk="0" h="5745" w="5535">
                <a:moveTo>
                  <a:pt x="4817" y="0"/>
                </a:moveTo>
                <a:cubicBezTo>
                  <a:pt x="3682" y="1514"/>
                  <a:pt x="-449" y="1436"/>
                  <a:pt x="149" y="3231"/>
                </a:cubicBezTo>
                <a:cubicBezTo>
                  <a:pt x="775" y="5111"/>
                  <a:pt x="3763" y="4859"/>
                  <a:pt x="5535" y="57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/>
          <p:nvPr/>
        </p:nvSpPr>
        <p:spPr>
          <a:xfrm rot="-183568">
            <a:off x="5472965" y="3841568"/>
            <a:ext cx="952588" cy="459754"/>
          </a:xfrm>
          <a:custGeom>
            <a:pathLst>
              <a:path extrusionOk="0" h="14563" w="33559">
                <a:moveTo>
                  <a:pt x="13172" y="0"/>
                </a:moveTo>
                <a:cubicBezTo>
                  <a:pt x="7606" y="1113"/>
                  <a:pt x="-2543" y="6767"/>
                  <a:pt x="605" y="11490"/>
                </a:cubicBezTo>
                <a:cubicBezTo>
                  <a:pt x="2559" y="14420"/>
                  <a:pt x="7495" y="13285"/>
                  <a:pt x="11017" y="13285"/>
                </a:cubicBezTo>
                <a:cubicBezTo>
                  <a:pt x="17968" y="13285"/>
                  <a:pt x="26502" y="16657"/>
                  <a:pt x="31843" y="12208"/>
                </a:cubicBezTo>
                <a:cubicBezTo>
                  <a:pt x="33521" y="10810"/>
                  <a:pt x="33897" y="7698"/>
                  <a:pt x="32920" y="5745"/>
                </a:cubicBezTo>
                <a:cubicBezTo>
                  <a:pt x="31220" y="2344"/>
                  <a:pt x="25554" y="3047"/>
                  <a:pt x="22866" y="3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/>
          <p:nvPr/>
        </p:nvSpPr>
        <p:spPr>
          <a:xfrm rot="144430">
            <a:off x="5889465" y="1916126"/>
            <a:ext cx="138373" cy="143622"/>
          </a:xfrm>
          <a:custGeom>
            <a:pathLst>
              <a:path extrusionOk="0" h="5745" w="5535">
                <a:moveTo>
                  <a:pt x="4817" y="0"/>
                </a:moveTo>
                <a:cubicBezTo>
                  <a:pt x="3682" y="1514"/>
                  <a:pt x="-449" y="1436"/>
                  <a:pt x="149" y="3231"/>
                </a:cubicBezTo>
                <a:cubicBezTo>
                  <a:pt x="775" y="5111"/>
                  <a:pt x="3763" y="4859"/>
                  <a:pt x="5535" y="57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/>
          <p:nvPr/>
        </p:nvSpPr>
        <p:spPr>
          <a:xfrm rot="10600057">
            <a:off x="5518332" y="1982713"/>
            <a:ext cx="952589" cy="459765"/>
          </a:xfrm>
          <a:custGeom>
            <a:pathLst>
              <a:path extrusionOk="0" h="14563" w="33559">
                <a:moveTo>
                  <a:pt x="13172" y="0"/>
                </a:moveTo>
                <a:cubicBezTo>
                  <a:pt x="7606" y="1113"/>
                  <a:pt x="-2543" y="6767"/>
                  <a:pt x="605" y="11490"/>
                </a:cubicBezTo>
                <a:cubicBezTo>
                  <a:pt x="2559" y="14420"/>
                  <a:pt x="7495" y="13285"/>
                  <a:pt x="11017" y="13285"/>
                </a:cubicBezTo>
                <a:cubicBezTo>
                  <a:pt x="17968" y="13285"/>
                  <a:pt x="26502" y="16657"/>
                  <a:pt x="31843" y="12208"/>
                </a:cubicBezTo>
                <a:cubicBezTo>
                  <a:pt x="33521" y="10810"/>
                  <a:pt x="33897" y="7698"/>
                  <a:pt x="32920" y="5745"/>
                </a:cubicBezTo>
                <a:cubicBezTo>
                  <a:pt x="31220" y="2344"/>
                  <a:pt x="25554" y="3047"/>
                  <a:pt x="22866" y="3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/>
          <p:nvPr/>
        </p:nvSpPr>
        <p:spPr>
          <a:xfrm>
            <a:off x="6715175" y="2953700"/>
            <a:ext cx="548538" cy="302950"/>
          </a:xfrm>
          <a:custGeom>
            <a:pathLst>
              <a:path extrusionOk="0" h="12118" w="26570">
                <a:moveTo>
                  <a:pt x="0" y="12118"/>
                </a:moveTo>
                <a:cubicBezTo>
                  <a:pt x="1870" y="7755"/>
                  <a:pt x="3492" y="-1494"/>
                  <a:pt x="7899" y="269"/>
                </a:cubicBezTo>
                <a:cubicBezTo>
                  <a:pt x="12456" y="2092"/>
                  <a:pt x="13655" y="12233"/>
                  <a:pt x="18312" y="10681"/>
                </a:cubicBezTo>
                <a:cubicBezTo>
                  <a:pt x="19792" y="10188"/>
                  <a:pt x="17973" y="7410"/>
                  <a:pt x="18671" y="6014"/>
                </a:cubicBezTo>
                <a:cubicBezTo>
                  <a:pt x="19850" y="3657"/>
                  <a:pt x="24213" y="5194"/>
                  <a:pt x="26570" y="63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/>
          <p:nvPr/>
        </p:nvSpPr>
        <p:spPr>
          <a:xfrm>
            <a:off x="7196996" y="3023242"/>
            <a:ext cx="109831" cy="138975"/>
          </a:xfrm>
          <a:custGeom>
            <a:pathLst>
              <a:path extrusionOk="0" h="5559" w="5320">
                <a:moveTo>
                  <a:pt x="718" y="0"/>
                </a:moveTo>
                <a:cubicBezTo>
                  <a:pt x="2371" y="1323"/>
                  <a:pt x="6201" y="2906"/>
                  <a:pt x="5026" y="4668"/>
                </a:cubicBezTo>
                <a:cubicBezTo>
                  <a:pt x="4087" y="6076"/>
                  <a:pt x="1692" y="5386"/>
                  <a:pt x="0" y="53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/>
          <p:nvPr/>
        </p:nvSpPr>
        <p:spPr>
          <a:xfrm>
            <a:off x="7366175" y="2832725"/>
            <a:ext cx="9759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 Prediction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Input video</a:t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sp>
        <p:nvSpPr>
          <p:cNvPr id="229" name="Shape 229" title="bridge.mp4">
            <a:hlinkClick r:id="rId3"/>
          </p:cNvPr>
          <p:cNvSpPr/>
          <p:nvPr/>
        </p:nvSpPr>
        <p:spPr>
          <a:xfrm>
            <a:off x="2440763" y="1267525"/>
            <a:ext cx="4262467" cy="31968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729450" y="57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Output video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7925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22261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28253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3723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49714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Training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518450" y="4706625"/>
            <a:ext cx="3993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117500" y="4616775"/>
            <a:ext cx="1347300" cy="40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Validation</a:t>
            </a:r>
            <a:endParaRPr/>
          </a:p>
        </p:txBody>
      </p:sp>
      <p:sp>
        <p:nvSpPr>
          <p:cNvPr id="242" name="Shape 242" title="bridgecombined.avi">
            <a:hlinkClick r:id="rId3"/>
          </p:cNvPr>
          <p:cNvSpPr/>
          <p:nvPr/>
        </p:nvSpPr>
        <p:spPr>
          <a:xfrm>
            <a:off x="2440763" y="1267525"/>
            <a:ext cx="4262467" cy="31968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